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93" r:id="rId2"/>
    <p:sldId id="259" r:id="rId3"/>
    <p:sldId id="294" r:id="rId4"/>
    <p:sldId id="379" r:id="rId5"/>
    <p:sldId id="321" r:id="rId6"/>
    <p:sldId id="296" r:id="rId7"/>
    <p:sldId id="383" r:id="rId8"/>
    <p:sldId id="384" r:id="rId9"/>
    <p:sldId id="385" r:id="rId10"/>
    <p:sldId id="386" r:id="rId11"/>
    <p:sldId id="387" r:id="rId12"/>
    <p:sldId id="380" r:id="rId13"/>
    <p:sldId id="322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81" r:id="rId22"/>
    <p:sldId id="324" r:id="rId23"/>
    <p:sldId id="32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382" r:id="rId33"/>
    <p:sldId id="326" r:id="rId34"/>
    <p:sldId id="348" r:id="rId35"/>
    <p:sldId id="349" r:id="rId36"/>
    <p:sldId id="350" r:id="rId37"/>
    <p:sldId id="351" r:id="rId38"/>
    <p:sldId id="327" r:id="rId39"/>
    <p:sldId id="358" r:id="rId40"/>
    <p:sldId id="355" r:id="rId41"/>
    <p:sldId id="359" r:id="rId42"/>
    <p:sldId id="356" r:id="rId43"/>
    <p:sldId id="357" r:id="rId44"/>
    <p:sldId id="360" r:id="rId45"/>
    <p:sldId id="378" r:id="rId46"/>
    <p:sldId id="328" r:id="rId47"/>
    <p:sldId id="341" r:id="rId48"/>
    <p:sldId id="329" r:id="rId49"/>
    <p:sldId id="342" r:id="rId50"/>
    <p:sldId id="343" r:id="rId51"/>
    <p:sldId id="344" r:id="rId52"/>
    <p:sldId id="346" r:id="rId53"/>
    <p:sldId id="345" r:id="rId54"/>
    <p:sldId id="361" r:id="rId55"/>
    <p:sldId id="347" r:id="rId56"/>
    <p:sldId id="362" r:id="rId57"/>
    <p:sldId id="363" r:id="rId58"/>
    <p:sldId id="364" r:id="rId59"/>
    <p:sldId id="365" r:id="rId60"/>
    <p:sldId id="377" r:id="rId61"/>
    <p:sldId id="330" r:id="rId62"/>
    <p:sldId id="333" r:id="rId63"/>
    <p:sldId id="336" r:id="rId64"/>
    <p:sldId id="337" r:id="rId65"/>
    <p:sldId id="339" r:id="rId66"/>
    <p:sldId id="366" r:id="rId67"/>
    <p:sldId id="367" r:id="rId68"/>
    <p:sldId id="368" r:id="rId69"/>
    <p:sldId id="369" r:id="rId70"/>
    <p:sldId id="370" r:id="rId71"/>
    <p:sldId id="340" r:id="rId72"/>
    <p:sldId id="371" r:id="rId73"/>
    <p:sldId id="372" r:id="rId74"/>
    <p:sldId id="373" r:id="rId75"/>
    <p:sldId id="374" r:id="rId76"/>
    <p:sldId id="376" r:id="rId77"/>
    <p:sldId id="332" r:id="rId78"/>
    <p:sldId id="331" r:id="rId79"/>
    <p:sldId id="334" r:id="rId80"/>
    <p:sldId id="352" r:id="rId81"/>
    <p:sldId id="338" r:id="rId82"/>
    <p:sldId id="353" r:id="rId83"/>
    <p:sldId id="354" r:id="rId84"/>
    <p:sldId id="297" r:id="rId85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88"/>
    </p:embeddedFont>
    <p:embeddedFont>
      <p:font typeface="굴림체" panose="020B0609000101010101" pitchFamily="49" charset="-127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Cambria Math" panose="02040503050406030204" pitchFamily="18" charset="0"/>
      <p:regular r:id="rId96"/>
    </p:embeddedFont>
    <p:embeddedFont>
      <p:font typeface="Malgun Gothic" panose="020B0503020000020004" pitchFamily="34" charset="-127"/>
      <p:regular r:id="rId97"/>
      <p:bold r:id="rId98"/>
    </p:embeddedFont>
    <p:embeddedFont>
      <p:font typeface="Segoe UI" panose="020B0502040204020203" pitchFamily="34" charset="0"/>
      <p:regular r:id="rId99"/>
      <p:bold r:id="rId100"/>
      <p:italic r:id="rId101"/>
      <p:boldItalic r:id="rId102"/>
    </p:embeddedFont>
    <p:embeddedFont>
      <p:font typeface="Thorndale AMT" panose="02020603050405020304" pitchFamily="18" charset="0"/>
      <p:regular r:id="rId103"/>
      <p:bold r:id="rId104"/>
      <p:italic r:id="rId105"/>
      <p:boldItalic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3C9FF"/>
    <a:srgbClr val="FF6699"/>
    <a:srgbClr val="CDB2D8"/>
    <a:srgbClr val="B3A2C7"/>
    <a:srgbClr val="D1CFDB"/>
    <a:srgbClr val="C5D5E4"/>
    <a:srgbClr val="F9E7FF"/>
    <a:srgbClr val="F7DCFF"/>
    <a:srgbClr val="9BB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7" autoAdjust="0"/>
    <p:restoredTop sz="94294" autoAdjust="0"/>
  </p:normalViewPr>
  <p:slideViewPr>
    <p:cSldViewPr>
      <p:cViewPr varScale="1">
        <p:scale>
          <a:sx n="76" d="100"/>
          <a:sy n="76" d="100"/>
        </p:scale>
        <p:origin x="21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3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8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25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9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72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5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40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6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5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5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9D99-A7E3-4CAE-8F30-0AFCE5B1B095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340768"/>
            <a:ext cx="849694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D1CFD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07F-FDBD-41DA-A6AF-AD03D8FCD31F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2814-CC4B-4EFC-B880-411AA7A2B2FB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5B9A7-BAFE-467B-82DF-319BAB2C474F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5C99AFF8-4337-4546-9774-3994CAF896AC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9B27F-C277-44EF-B47B-45FBF9B4C2FE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BB7D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C2E0-51F5-4B9A-8223-7AE91D994E20}" type="datetime1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NONPARAMETRIC ANALYSIS: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 Primer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55676" y="3305889"/>
            <a:ext cx="58326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dirty="0">
                <a:latin typeface="+mj-lt"/>
                <a:ea typeface="맑은 고딕" pitchFamily="50" charset="-127"/>
                <a:cs typeface="굴림" pitchFamily="50" charset="-127"/>
              </a:rPr>
              <a:t>Dr. Olga Korosteleva, CSULB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D869-BA88-4763-8B03-1717F87CE51A}"/>
              </a:ext>
            </a:extLst>
          </p:cNvPr>
          <p:cNvSpPr txBox="1"/>
          <p:nvPr/>
        </p:nvSpPr>
        <p:spPr>
          <a:xfrm>
            <a:off x="1763688" y="566124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Southern California R User Group</a:t>
            </a:r>
          </a:p>
          <a:p>
            <a:r>
              <a:rPr lang="en-US" dirty="0"/>
              <a:t>February 26,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7880DEFA-99BC-4AD2-96D8-1AF2E4B7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34136"/>
            <a:ext cx="8568952" cy="5375975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2.1.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a new wound-healing bioimplant is studied retrospectively. In a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center, the soft tissue in the foot and ankle was repaired per standard procedure and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with the bioimplant in six subjects (Tx group), whereas it was repaired but not augmented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nine subjects (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group). Time to full weight-bearing (in weeks) is available for all subjects.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hypothesis is that the bioimplant is effective. The observations and their ranks are given in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table: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Specify the hypotheses and compute the test statistic. 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 to produce the exact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-value.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conclusion.</a:t>
            </a:r>
          </a:p>
          <a:p>
            <a:pPr>
              <a:buAutoNum type="alphaLcParenBoth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AFB19-AF0F-4D22-A1A7-EB6EB0A7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267663" cy="12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2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Specify the hypotheses and compute the test statistic.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would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since the time to full-weight bearing should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smaller in the Tx group, if the treatment is effective. The test statistic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=1+3.5+8+8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+12+12=44.5.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Use R to produce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-value.</a:t>
                </a:r>
              </a:p>
              <a:p>
                <a:pPr marL="0" indent="0"/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Tx&lt;- c(3, 4, 6, 6, 8, 8)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c(4, 4, 4, 5, 6, 7, 8, 10, 12)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Tx,Cx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alternative="less")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23.5, p-value = 0.3491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given test statistic is 44.5-(6)(7)/2=44.5-21=23.5.</a:t>
                </a:r>
              </a:p>
              <a:p>
                <a:pPr marL="0" indent="0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AutoNum type="alphaLcParenBoth"/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Draw conclusion.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=0.3491&gt;0.05,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therefore, we fail to reject the null, and conclude that the 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locations parameters don’t differ.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  <a:blipFill>
                <a:blip r:embed="rId2"/>
                <a:stretch>
                  <a:fillRect l="-35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12942" y="289684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Kolmogorov-Smirnov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30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03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5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are taken for two samples drawn from two independent populations.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question of interest is whether the underlying distributions for these measurements in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 populations are equal.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Kolmogorov-Smirnov test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conducted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case. This test was developed by Soviet mathematicians Andrey Kolmogorov (1903-1987)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Nikolai Smirnov (1900-1966) in these two articles: (1) Kolmogorov, A. N. (1933). “On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determination of a distribution function” (in Italian),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Giornale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dell’Instituto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Italiano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degli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Attuari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4, pp. 83 – 91, and (2) Smirnov, N. V. (1939). “On the estimation of the discrepancy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empirical curves of distribution for two independent samples” (in Russian), Bulletin of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Moscow University, 2, pp. 3 – 16.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two independent random samples from populations with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cumulative distribution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respectively. We would like to assess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 these are the same functions, that is, we would like to test the null hypothesis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en-US" i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one of the three alternative hypotheses: left-sided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right-sided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two-sided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7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statistics are based on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cumulative distribution functions (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cdf’s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1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If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tend to be smaller than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larger than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  <a:blipFill>
                <a:blip r:embed="rId2"/>
                <a:stretch>
                  <a:fillRect l="-290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26F766-7C11-4AE2-BD44-B7724D4DFD46}"/>
              </a:ext>
            </a:extLst>
          </p:cNvPr>
          <p:cNvCxnSpPr>
            <a:cxnSpLocks/>
          </p:cNvCxnSpPr>
          <p:nvPr/>
        </p:nvCxnSpPr>
        <p:spPr>
          <a:xfrm flipV="1">
            <a:off x="3203848" y="2707008"/>
            <a:ext cx="0" cy="288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7B330B-ACAC-470C-9F76-AE26DBDFE6E1}"/>
              </a:ext>
            </a:extLst>
          </p:cNvPr>
          <p:cNvCxnSpPr/>
          <p:nvPr/>
        </p:nvCxnSpPr>
        <p:spPr>
          <a:xfrm>
            <a:off x="1475656" y="5157192"/>
            <a:ext cx="554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/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/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/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/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blipFill>
                <a:blip r:embed="rId6"/>
                <a:stretch>
                  <a:fillRect l="-8065" r="-161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/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/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/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blipFill>
                <a:blip r:embed="rId9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/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blipFill>
                <a:blip r:embed="rId10"/>
                <a:stretch>
                  <a:fillRect l="-16393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6BCBA11-25E0-45EF-8436-6D97489DA58E}"/>
              </a:ext>
            </a:extLst>
          </p:cNvPr>
          <p:cNvSpPr/>
          <p:nvPr/>
        </p:nvSpPr>
        <p:spPr>
          <a:xfrm>
            <a:off x="2538610" y="5113602"/>
            <a:ext cx="85913" cy="10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6898EC-2FBB-4DDD-81BC-AB890777C54C}"/>
              </a:ext>
            </a:extLst>
          </p:cNvPr>
          <p:cNvSpPr/>
          <p:nvPr/>
        </p:nvSpPr>
        <p:spPr>
          <a:xfrm flipV="1">
            <a:off x="3647828" y="5113602"/>
            <a:ext cx="81613" cy="103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F07F63-81FE-4A59-80EE-224B42B864FD}"/>
              </a:ext>
            </a:extLst>
          </p:cNvPr>
          <p:cNvSpPr/>
          <p:nvPr/>
        </p:nvSpPr>
        <p:spPr>
          <a:xfrm flipV="1">
            <a:off x="4227154" y="5113592"/>
            <a:ext cx="81610" cy="103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0FABD0-8ABB-48E4-BC9C-98AB1C45632C}"/>
              </a:ext>
            </a:extLst>
          </p:cNvPr>
          <p:cNvSpPr/>
          <p:nvPr/>
        </p:nvSpPr>
        <p:spPr>
          <a:xfrm flipH="1" flipV="1">
            <a:off x="6118569" y="5113592"/>
            <a:ext cx="81611" cy="103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AA3DF6-A514-4E56-9EB0-32989998639F}"/>
              </a:ext>
            </a:extLst>
          </p:cNvPr>
          <p:cNvCxnSpPr>
            <a:endCxn id="17" idx="2"/>
          </p:cNvCxnSpPr>
          <p:nvPr/>
        </p:nvCxnSpPr>
        <p:spPr>
          <a:xfrm>
            <a:off x="1259632" y="5157192"/>
            <a:ext cx="1278978" cy="80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089D2A-3176-4B7C-BBB5-3B5C9F2F3EB9}"/>
              </a:ext>
            </a:extLst>
          </p:cNvPr>
          <p:cNvCxnSpPr>
            <a:cxnSpLocks/>
          </p:cNvCxnSpPr>
          <p:nvPr/>
        </p:nvCxnSpPr>
        <p:spPr>
          <a:xfrm>
            <a:off x="2587975" y="4653136"/>
            <a:ext cx="1059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0ED1E0-1946-4838-BB6B-CA4E976094F4}"/>
              </a:ext>
            </a:extLst>
          </p:cNvPr>
          <p:cNvCxnSpPr>
            <a:cxnSpLocks/>
          </p:cNvCxnSpPr>
          <p:nvPr/>
        </p:nvCxnSpPr>
        <p:spPr>
          <a:xfrm>
            <a:off x="3647828" y="4365104"/>
            <a:ext cx="608862" cy="71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B3A101-60CB-4ADA-B346-DA395DDBE68E}"/>
              </a:ext>
            </a:extLst>
          </p:cNvPr>
          <p:cNvCxnSpPr>
            <a:cxnSpLocks/>
          </p:cNvCxnSpPr>
          <p:nvPr/>
        </p:nvCxnSpPr>
        <p:spPr>
          <a:xfrm>
            <a:off x="3631738" y="4365104"/>
            <a:ext cx="0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B9D57B-6D23-47C9-A371-5E2B7A9110CB}"/>
              </a:ext>
            </a:extLst>
          </p:cNvPr>
          <p:cNvCxnSpPr>
            <a:cxnSpLocks/>
          </p:cNvCxnSpPr>
          <p:nvPr/>
        </p:nvCxnSpPr>
        <p:spPr>
          <a:xfrm flipH="1">
            <a:off x="2581566" y="4653136"/>
            <a:ext cx="6409" cy="483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D96D4-2348-4708-88C5-7A282DA02C7F}"/>
              </a:ext>
            </a:extLst>
          </p:cNvPr>
          <p:cNvCxnSpPr>
            <a:cxnSpLocks/>
          </p:cNvCxnSpPr>
          <p:nvPr/>
        </p:nvCxnSpPr>
        <p:spPr>
          <a:xfrm>
            <a:off x="3117901" y="3356992"/>
            <a:ext cx="1579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AA98B6-C86F-4A07-A9E5-D692AE5C2F75}"/>
              </a:ext>
            </a:extLst>
          </p:cNvPr>
          <p:cNvCxnSpPr/>
          <p:nvPr/>
        </p:nvCxnSpPr>
        <p:spPr>
          <a:xfrm flipV="1">
            <a:off x="4256690" y="4077072"/>
            <a:ext cx="0" cy="2952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130B27-F5A2-4190-813B-B4E73A9EA56B}"/>
              </a:ext>
            </a:extLst>
          </p:cNvPr>
          <p:cNvCxnSpPr/>
          <p:nvPr/>
        </p:nvCxnSpPr>
        <p:spPr>
          <a:xfrm>
            <a:off x="4256690" y="4077072"/>
            <a:ext cx="8193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B5B3A9-5177-4852-B855-76F832507FA7}"/>
              </a:ext>
            </a:extLst>
          </p:cNvPr>
          <p:cNvCxnSpPr/>
          <p:nvPr/>
        </p:nvCxnSpPr>
        <p:spPr>
          <a:xfrm>
            <a:off x="5439250" y="3717032"/>
            <a:ext cx="720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37E58-6088-4384-9D28-EA665D2F1D6C}"/>
              </a:ext>
            </a:extLst>
          </p:cNvPr>
          <p:cNvCxnSpPr/>
          <p:nvPr/>
        </p:nvCxnSpPr>
        <p:spPr>
          <a:xfrm>
            <a:off x="3275856" y="3356992"/>
            <a:ext cx="37444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102FCE-9A6E-48A3-A1C2-409DD2E10051}"/>
              </a:ext>
            </a:extLst>
          </p:cNvPr>
          <p:cNvCxnSpPr>
            <a:cxnSpLocks/>
          </p:cNvCxnSpPr>
          <p:nvPr/>
        </p:nvCxnSpPr>
        <p:spPr>
          <a:xfrm flipV="1">
            <a:off x="6159374" y="3356992"/>
            <a:ext cx="0" cy="3600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E4A0A8-986D-4C02-B0D9-4239664E4BA2}"/>
              </a:ext>
            </a:extLst>
          </p:cNvPr>
          <p:cNvCxnSpPr/>
          <p:nvPr/>
        </p:nvCxnSpPr>
        <p:spPr>
          <a:xfrm>
            <a:off x="6118569" y="3356992"/>
            <a:ext cx="1261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1AECD4F-5A6A-4922-A6EC-50870EDDC395}"/>
              </a:ext>
            </a:extLst>
          </p:cNvPr>
          <p:cNvSpPr/>
          <p:nvPr/>
        </p:nvSpPr>
        <p:spPr>
          <a:xfrm flipH="1" flipV="1">
            <a:off x="3945464" y="5113592"/>
            <a:ext cx="81595" cy="10320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2F39D-0B56-456F-B30F-3C659C66FB90}"/>
              </a:ext>
            </a:extLst>
          </p:cNvPr>
          <p:cNvSpPr txBox="1"/>
          <p:nvPr/>
        </p:nvSpPr>
        <p:spPr>
          <a:xfrm>
            <a:off x="4114800" y="298493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25B62F-C4E7-4B05-91A5-CDD05FBB6E49}"/>
              </a:ext>
            </a:extLst>
          </p:cNvPr>
          <p:cNvSpPr/>
          <p:nvPr/>
        </p:nvSpPr>
        <p:spPr>
          <a:xfrm flipH="1">
            <a:off x="4667821" y="5113592"/>
            <a:ext cx="81611" cy="1032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1B7E21-5E2D-48E1-942B-B675F1D21EC9}"/>
              </a:ext>
            </a:extLst>
          </p:cNvPr>
          <p:cNvSpPr/>
          <p:nvPr/>
        </p:nvSpPr>
        <p:spPr>
          <a:xfrm flipV="1">
            <a:off x="5237771" y="5113578"/>
            <a:ext cx="81592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9BFF1C-BCE5-43B3-A4F7-CEDBCA8B0F14}"/>
              </a:ext>
            </a:extLst>
          </p:cNvPr>
          <p:cNvSpPr/>
          <p:nvPr/>
        </p:nvSpPr>
        <p:spPr>
          <a:xfrm flipH="1">
            <a:off x="6663141" y="5113577"/>
            <a:ext cx="81615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C4E69D-98DE-429A-8785-B665AE014301}"/>
              </a:ext>
            </a:extLst>
          </p:cNvPr>
          <p:cNvCxnSpPr>
            <a:endCxn id="33" idx="5"/>
          </p:cNvCxnSpPr>
          <p:nvPr/>
        </p:nvCxnSpPr>
        <p:spPr>
          <a:xfrm>
            <a:off x="1259632" y="5113577"/>
            <a:ext cx="2697781" cy="151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2701FC-09C6-4291-80DC-562D7BEB4A0C}"/>
              </a:ext>
            </a:extLst>
          </p:cNvPr>
          <p:cNvCxnSpPr>
            <a:cxnSpLocks/>
          </p:cNvCxnSpPr>
          <p:nvPr/>
        </p:nvCxnSpPr>
        <p:spPr>
          <a:xfrm flipV="1">
            <a:off x="3977010" y="4811051"/>
            <a:ext cx="9250" cy="36956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08F4E6-6674-434D-8C02-758F50E43C10}"/>
              </a:ext>
            </a:extLst>
          </p:cNvPr>
          <p:cNvCxnSpPr/>
          <p:nvPr/>
        </p:nvCxnSpPr>
        <p:spPr>
          <a:xfrm>
            <a:off x="3977010" y="4811051"/>
            <a:ext cx="7223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D1F6CB-4142-43D2-906F-DDF3ABF36F6B}"/>
              </a:ext>
            </a:extLst>
          </p:cNvPr>
          <p:cNvCxnSpPr>
            <a:cxnSpLocks/>
          </p:cNvCxnSpPr>
          <p:nvPr/>
        </p:nvCxnSpPr>
        <p:spPr>
          <a:xfrm flipH="1" flipV="1">
            <a:off x="4693268" y="4494742"/>
            <a:ext cx="6107" cy="31630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6A167-364C-4A65-9F92-3897180FFF95}"/>
              </a:ext>
            </a:extLst>
          </p:cNvPr>
          <p:cNvCxnSpPr/>
          <p:nvPr/>
        </p:nvCxnSpPr>
        <p:spPr>
          <a:xfrm>
            <a:off x="4693268" y="4509120"/>
            <a:ext cx="6044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ED5DD0-0016-4F26-BF49-03756C25A44B}"/>
              </a:ext>
            </a:extLst>
          </p:cNvPr>
          <p:cNvCxnSpPr>
            <a:cxnSpLocks/>
          </p:cNvCxnSpPr>
          <p:nvPr/>
        </p:nvCxnSpPr>
        <p:spPr>
          <a:xfrm flipV="1">
            <a:off x="5278567" y="4224687"/>
            <a:ext cx="0" cy="2700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A29F52-A9FA-4C10-8B96-F3A1B5EAD035}"/>
              </a:ext>
            </a:extLst>
          </p:cNvPr>
          <p:cNvCxnSpPr>
            <a:cxnSpLocks/>
          </p:cNvCxnSpPr>
          <p:nvPr/>
        </p:nvCxnSpPr>
        <p:spPr>
          <a:xfrm>
            <a:off x="5278567" y="4224687"/>
            <a:ext cx="66158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244606-B8EE-4792-AB4D-5D6A65B31DCD}"/>
              </a:ext>
            </a:extLst>
          </p:cNvPr>
          <p:cNvCxnSpPr/>
          <p:nvPr/>
        </p:nvCxnSpPr>
        <p:spPr>
          <a:xfrm>
            <a:off x="5940152" y="3693946"/>
            <a:ext cx="7287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8D2EB3-2073-459F-85A4-6FFD7CEDF033}"/>
              </a:ext>
            </a:extLst>
          </p:cNvPr>
          <p:cNvCxnSpPr>
            <a:cxnSpLocks/>
          </p:cNvCxnSpPr>
          <p:nvPr/>
        </p:nvCxnSpPr>
        <p:spPr>
          <a:xfrm flipV="1">
            <a:off x="6663141" y="3307708"/>
            <a:ext cx="0" cy="3938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A79EC6-525B-41A6-AF9F-FF7A68FF3A96}"/>
              </a:ext>
            </a:extLst>
          </p:cNvPr>
          <p:cNvCxnSpPr>
            <a:cxnSpLocks/>
          </p:cNvCxnSpPr>
          <p:nvPr/>
        </p:nvCxnSpPr>
        <p:spPr>
          <a:xfrm>
            <a:off x="6654681" y="3307708"/>
            <a:ext cx="11576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defined as: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 the test statistic is computed using the fact that the empirical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step function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changing values only at the sample points. Thus, if we denote the pooled ordered data points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write the computational formulas for the test statistics as:</a:t>
                </a: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=1, …,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computed, compared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 conclusion is drawn.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by listing all possibilities. Consider an example of two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in the first sample and three observations in the second sample. No ties are assumed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present in the data. Without loss of generality, the five observations can be taken as 1, 2, 3, 4, and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The Kolmogorov-Smirnov two-sided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computed for each 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permutation. The procedure is summarized below.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A0B92-50B6-42C2-BE0A-6DEB36A2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2636912"/>
            <a:ext cx="3818163" cy="352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4E4BD-125F-4448-A8BE-2CE2D262A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4" y="2855084"/>
            <a:ext cx="3541316" cy="334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61EAD-E1E7-4DD4-94E8-368C2FEAC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36911"/>
            <a:ext cx="3240360" cy="2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alternative hypothesis: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2575" indent="0"/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tied observations, the exact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computed. In the presence of ties, an  asymptotic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according to the formula</a:t>
                </a:r>
              </a:p>
              <a:p>
                <a:pPr marL="0" indent="0"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nary>
                      <m:naryPr>
                        <m:chr m:val="∑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func>
                          <m:func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func>
                      </m:e>
                    </m:nary>
                  </m:oMath>
                </a14:m>
                <a:endParaRPr lang="en-US" altLang="ko-KR" sz="1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52EFF-064D-43DC-AB76-1C857CA60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51163"/>
            <a:ext cx="3856506" cy="21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Exercise 2.1, we concluded that the distributions of the time to full weight-bearing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not differ in the location parameters. The natural extension is to test the null hypothesis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stemming from the fact that, assuming efficacy of the bioimplant, small observations would be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likely in the Tx group than in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group.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Tx&lt;- c(3, 4, 6, 6, 8, 8)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dirty="0">
                    <a:solidFill>
                      <a:srgbClr val="0070C0"/>
                    </a:solidFill>
                  </a:rPr>
                  <a:t>&lt;- c(4, 4, 4, 5, 6, 7, 8, 10, 12)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ks.test</a:t>
                </a:r>
                <a:r>
                  <a:rPr lang="en-US" dirty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Tx,Cx</a:t>
                </a:r>
                <a:r>
                  <a:rPr lang="en-US" dirty="0">
                    <a:solidFill>
                      <a:srgbClr val="0070C0"/>
                    </a:solidFill>
                  </a:rPr>
                  <a:t>, alternative="greater", exact=FALSE)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Two-sample Kolmogorov-Smirnov test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D^+ = 0.22222, p-value = 0.7008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0.05, we fail to reject the null and conclude that the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cdfs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same, that is,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bioimplant is not effective.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3.1.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orthopedic surgeon performs rotator cuff repair surgeries in patients with acute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 pain. During a follow-up visit, he uses two rating scales to evaluate the level of pain,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activities of daily living (sleep, work, recreation/sport), and range of motion of the repaired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shoulders. The UCLA shoulder score rating scale has a maximum of 35 points, whereas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is a percentage of a total of 100 points. The surgeon normalizes the data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organizes them in the form of a table.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 UCLA Score   27 37 40 63 31 81 63 57 90 94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   56 78 60 55 67 68 64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the scores on the two shoulder pain rating scales have equal distribution functions.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Kolmogorov-Smirnov test with 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=0.05.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0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99592" y="908720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latin typeface="+mj-lt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508981" y="2061640"/>
            <a:ext cx="3863350" cy="670883"/>
            <a:chOff x="3508986" y="2660028"/>
            <a:chExt cx="3506565" cy="670883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062801" y="2746136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508986" y="2660028"/>
              <a:ext cx="46151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B3A2C7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B3A2C7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09295" y="3016091"/>
            <a:ext cx="3366960" cy="477054"/>
            <a:chOff x="3509036" y="3385801"/>
            <a:chExt cx="3619768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4176053" y="3470900"/>
              <a:ext cx="2952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Kolmogorov-Smirnov Test</a:t>
              </a: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3509036" y="3385801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22620" y="3529589"/>
            <a:ext cx="3353635" cy="477054"/>
            <a:chOff x="3508116" y="4102290"/>
            <a:chExt cx="3605442" cy="477054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160808" y="4190321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Kruskal-Wallis H-test</a:t>
              </a: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3508116" y="4102290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34952" y="4074980"/>
            <a:ext cx="4133390" cy="477054"/>
            <a:chOff x="3528020" y="4811507"/>
            <a:chExt cx="4443744" cy="477054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161128" y="4895967"/>
              <a:ext cx="3810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Spearman Rank Correlation Coefficient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528020" y="4811507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548578" y="4600458"/>
            <a:ext cx="3243383" cy="477054"/>
            <a:chOff x="3471841" y="5537602"/>
            <a:chExt cx="3486913" cy="477054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155483" y="5640547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Fisher Exact Test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471841" y="553760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4">
            <a:extLst>
              <a:ext uri="{FF2B5EF4-FFF2-40B4-BE49-F238E27FC236}">
                <a16:creationId xmlns:a16="http://schemas.microsoft.com/office/drawing/2014/main" id="{02AC5A52-F7BC-4CCC-9FD9-1BAAD230334B}"/>
              </a:ext>
            </a:extLst>
          </p:cNvPr>
          <p:cNvGrpSpPr/>
          <p:nvPr/>
        </p:nvGrpSpPr>
        <p:grpSpPr>
          <a:xfrm>
            <a:off x="3563888" y="5137306"/>
            <a:ext cx="3243382" cy="477054"/>
            <a:chOff x="3528020" y="5537413"/>
            <a:chExt cx="3486911" cy="477054"/>
          </a:xfrm>
        </p:grpSpPr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C9F55517-0F7E-493C-9D5D-D3096CBE4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660" y="5621952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Loess Regression</a:t>
              </a: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E420254D-5598-43AC-8ACC-F96F00D00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020" y="5537413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20">
            <a:extLst>
              <a:ext uri="{FF2B5EF4-FFF2-40B4-BE49-F238E27FC236}">
                <a16:creationId xmlns:a16="http://schemas.microsoft.com/office/drawing/2014/main" id="{AB6859C7-933C-408D-A2FC-B60B2EEB8D75}"/>
              </a:ext>
            </a:extLst>
          </p:cNvPr>
          <p:cNvGrpSpPr/>
          <p:nvPr/>
        </p:nvGrpSpPr>
        <p:grpSpPr>
          <a:xfrm>
            <a:off x="3518712" y="2523938"/>
            <a:ext cx="3357543" cy="477054"/>
            <a:chOff x="3478509" y="2659895"/>
            <a:chExt cx="3609644" cy="477054"/>
          </a:xfrm>
        </p:grpSpPr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8CFA7AB3-2845-40C9-AF12-705B8DBFD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5403" y="2744435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Wilcoxon Rank-sum Test</a:t>
              </a: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D4E44C8-1259-4737-85D6-B0281A658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509" y="2659895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7" name="그룹 24">
            <a:extLst>
              <a:ext uri="{FF2B5EF4-FFF2-40B4-BE49-F238E27FC236}">
                <a16:creationId xmlns:a16="http://schemas.microsoft.com/office/drawing/2014/main" id="{93F92893-0DF5-47DA-B337-3A5D83C159A9}"/>
              </a:ext>
            </a:extLst>
          </p:cNvPr>
          <p:cNvGrpSpPr/>
          <p:nvPr/>
        </p:nvGrpSpPr>
        <p:grpSpPr>
          <a:xfrm>
            <a:off x="3548578" y="5686384"/>
            <a:ext cx="3891913" cy="477054"/>
            <a:chOff x="3558158" y="5537412"/>
            <a:chExt cx="4184137" cy="477054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95659530-1C9E-48BE-9AC0-22F7DE0DF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4844" y="5621952"/>
              <a:ext cx="34974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Bootstrap Method of Estimation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83CF36E1-2EE0-43FE-B818-7BBF31801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158" y="553741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08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61BF5C8-9334-4EE0-9A03-26F6F6BF259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0313BA-28A3-4E47-8FB3-C8A9B675E905}"/>
              </a:ext>
            </a:extLst>
          </p:cNvPr>
          <p:cNvCxnSpPr>
            <a:cxnSpLocks/>
          </p:cNvCxnSpPr>
          <p:nvPr/>
        </p:nvCxnSpPr>
        <p:spPr>
          <a:xfrm>
            <a:off x="3347864" y="2523938"/>
            <a:ext cx="0" cy="3008459"/>
          </a:xfrm>
          <a:prstGeom prst="line">
            <a:avLst/>
          </a:prstGeom>
          <a:ln w="28575">
            <a:solidFill>
              <a:srgbClr val="C5D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8E8E9-7B38-4741-8326-68FE4A50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77" y="1119252"/>
            <a:ext cx="8402525" cy="5390860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compute the values of the empirical </a:t>
            </a:r>
            <a:r>
              <a:rPr lang="en-US" altLang="ko-KR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cdfs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/>
              <p:nvPr/>
            </p:nvSpPr>
            <p:spPr>
              <a:xfrm>
                <a:off x="4307531" y="1495643"/>
                <a:ext cx="4357428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against</m:t>
                    </m:r>
                  </m:oMath>
                </a14:m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</a:t>
                </a: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𝑈𝐶𝐿𝐴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𝐶𝑜𝑛𝑠𝑡𝑎𝑛𝑡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0.4.</a:t>
                </a:r>
              </a:p>
              <a:p>
                <a:pPr>
                  <a:lnSpc>
                    <a:spcPct val="150000"/>
                  </a:lnSpc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UCLA&lt;- c(27,37,40,63,31,81,63,57,90,94)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Constant&lt;- c(56,78,60,55,67,68,64)</a:t>
                </a:r>
              </a:p>
              <a:p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ks.test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(UCLA, Constant, alternative="</a:t>
                </a:r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two.sided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", 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exact=FALSE)</a:t>
                </a:r>
              </a:p>
              <a:p>
                <a:endParaRPr lang="en-US" sz="1400" i="1" dirty="0">
                  <a:solidFill>
                    <a:srgbClr val="0070C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Two-sample Kolmogorov-Smirnov test</a:t>
                </a: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D = 0.4, p-value = 0.5253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exceeds 0.05, thus, we fail to reject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and conclude that the two scales have the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distribution.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31" y="1495643"/>
                <a:ext cx="4357428" cy="4431983"/>
              </a:xfrm>
              <a:prstGeom prst="rect">
                <a:avLst/>
              </a:prstGeom>
              <a:blipFill>
                <a:blip r:embed="rId2"/>
                <a:stretch>
                  <a:fillRect l="-840" t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8E1C65F-714B-461C-8A15-963C6B37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8" y="1412776"/>
            <a:ext cx="3848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0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289683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Kruskal-Wallis H-test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04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1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data are coming from several independent samples and the goal is to test equality versus nonequality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respective location parameters, then one should conduct a one-way analysis of variance (ANOVA),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can assume that the data are normally distributed.  A nonparametric equivalent of the ANOVA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 is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Kruskal-Wallis H-test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named after two American statisticians who formulated it in 1952,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William H. Kruskal (1919-2005) and W. Allen Wallis (1912-1998) in their paper “Use of ranks in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one-criterion variance analysis,”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 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47, pp. 583 - 621.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of respective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available.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hypotheses of interest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compute the Kruskal-Wallis H-test statistic, we first pool all observations together and assign ranks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increasing order. Tied values are given ranks equal to the average of the ranks that would have been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assigned were they not tied.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ranks of the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ko-KR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sample. Let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total number of observations. If not ties exist,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determined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formula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−3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  <a:blipFill>
                <a:blip r:embed="rId2"/>
                <a:stretch>
                  <a:fillRect l="-344" t="-375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6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now that the ranking procedure 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times in the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Then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computed as</a:t>
                </a:r>
              </a:p>
              <a:p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if there are no ties,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equal to 1, and this formula simplifies to the previous one.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the exact (or approximate in case of tied observations)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computed. If it is less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a pre-specified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hypothesis is rejected, and the conclusion is that not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parameters are the same. The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chi-squared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with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check which location parameters differ from each other, we conduct the post-hoc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tests for pairs of samples.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7045" y="1144796"/>
            <a:ext cx="8402525" cy="4881686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botanist studies the germination of seeds of a certain plant under four different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temperatures. She plants the seeds in her laboratory and records the germination rates (percent that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germinated in a batch of 100). The table below displays the data.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3885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528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" t="-95082" r="-3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98" t="-95082" r="-2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200" t="-95082" r="-101200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5082" r="-797" b="-6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282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assign ranks to the observations. Note that the ranks must add up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(24)(25)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76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=61.5,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=118,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=24.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𝑙𝑜𝑐𝑎𝑡𝑖𝑜𝑛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𝑝𝑎𝑟𝑎𝑚𝑒𝑡𝑒𝑟𝑠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𝑒𝑞𝑢𝑎𝑙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</a:p>
              <a:p>
                <a:pPr marL="1588" indent="-1588"/>
                <a:endParaRPr lang="en-US" sz="400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𝑒𝑞𝑢𝑎𝑙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197" r="-708871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00000" t="-8197" r="-5032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800" t="-8197" r="-3024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6032" t="-8197" r="-100794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78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(25)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99.5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18.49167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0.997391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18.54.</a:t>
                </a: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t24&lt;- c(45,56,62,47,34,20)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t28&lt;- c(67,72,76,80,63,63)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t30&lt;- c(87,92,88,76,78,75)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t32&lt;- c(85,87,85,90,90,92)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rates&lt;- </a:t>
                </a:r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(sample1=t24,sample2=t28,sample3=t30,sample4=t32)</a:t>
                </a:r>
              </a:p>
              <a:p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kruskal.test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(rates)</a:t>
                </a:r>
              </a:p>
              <a:p>
                <a:endParaRPr lang="fr-FR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Kruskal-Wallis chi-squared = 18.54, df = 3, p-value = 0.0003403</a:t>
                </a:r>
              </a:p>
              <a:p>
                <a:endParaRPr lang="en-US" altLang="ko-KR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very small, so we reject the null and conclude that not all location parameters 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equal. Next, we would want to do pairwise comparisons to see which ones are not equal.</a:t>
                </a: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3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Wilcoxon rank-sum tests for pairs of samples.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(t24,t28,alternative=“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0.1389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(t30,t32,alternative=“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0.4413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80F9A-AAF5-4519-863E-C437E98B216B}"/>
              </a:ext>
            </a:extLst>
          </p:cNvPr>
          <p:cNvCxnSpPr>
            <a:cxnSpLocks/>
          </p:cNvCxnSpPr>
          <p:nvPr/>
        </p:nvCxnSpPr>
        <p:spPr>
          <a:xfrm>
            <a:off x="1403648" y="5733256"/>
            <a:ext cx="3744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18939B-1D1C-4C74-9D33-AFAF4D195527}"/>
              </a:ext>
            </a:extLst>
          </p:cNvPr>
          <p:cNvCxnSpPr/>
          <p:nvPr/>
        </p:nvCxnSpPr>
        <p:spPr>
          <a:xfrm>
            <a:off x="1763688" y="5708807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A52A9-7191-46EF-903D-EB96ADEE55FD}"/>
              </a:ext>
            </a:extLst>
          </p:cNvPr>
          <p:cNvCxnSpPr/>
          <p:nvPr/>
        </p:nvCxnSpPr>
        <p:spPr>
          <a:xfrm>
            <a:off x="262778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F205E-A34F-40D0-B7D7-956B72879031}"/>
              </a:ext>
            </a:extLst>
          </p:cNvPr>
          <p:cNvCxnSpPr/>
          <p:nvPr/>
        </p:nvCxnSpPr>
        <p:spPr>
          <a:xfrm>
            <a:off x="334786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4AE313-331B-4CAC-9FFC-6B034ED391F1}"/>
              </a:ext>
            </a:extLst>
          </p:cNvPr>
          <p:cNvCxnSpPr/>
          <p:nvPr/>
        </p:nvCxnSpPr>
        <p:spPr>
          <a:xfrm>
            <a:off x="4139952" y="5697252"/>
            <a:ext cx="0" cy="8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/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blipFill>
                <a:blip r:embed="rId2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/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blipFill>
                <a:blip r:embed="rId3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/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blipFill>
                <a:blip r:embed="rId4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/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blipFill>
                <a:blip r:embed="rId5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96BEE5-DC47-4BEF-8983-A781A4147801}"/>
              </a:ext>
            </a:extLst>
          </p:cNvPr>
          <p:cNvCxnSpPr/>
          <p:nvPr/>
        </p:nvCxnSpPr>
        <p:spPr>
          <a:xfrm>
            <a:off x="1259632" y="6023728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A9EBA-4794-46A5-A1DC-C1A64C0F8B3B}"/>
              </a:ext>
            </a:extLst>
          </p:cNvPr>
          <p:cNvCxnSpPr>
            <a:cxnSpLocks/>
          </p:cNvCxnSpPr>
          <p:nvPr/>
        </p:nvCxnSpPr>
        <p:spPr>
          <a:xfrm>
            <a:off x="3275856" y="6023728"/>
            <a:ext cx="10081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0BAFDE-BD61-402F-AC70-55FAB782BC58}"/>
              </a:ext>
            </a:extLst>
          </p:cNvPr>
          <p:cNvCxnSpPr/>
          <p:nvPr/>
        </p:nvCxnSpPr>
        <p:spPr>
          <a:xfrm>
            <a:off x="2457443" y="6237312"/>
            <a:ext cx="946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CBD47C-0CD1-472A-ACE9-3F9269869442}"/>
              </a:ext>
            </a:extLst>
          </p:cNvPr>
          <p:cNvSpPr txBox="1"/>
          <p:nvPr/>
        </p:nvSpPr>
        <p:spPr>
          <a:xfrm>
            <a:off x="5308635" y="3429000"/>
            <a:ext cx="3505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 for t24 is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others, t28 and t30 are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distinguishable, t30 and t32 are not statistically distinguishable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either, but t28 and t32 are statistically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</a:p>
        </p:txBody>
      </p:sp>
    </p:spTree>
    <p:extLst>
      <p:ext uri="{BB962C8B-B14F-4D97-AF65-F5344CB8AC3E}">
        <p14:creationId xmlns:p14="http://schemas.microsoft.com/office/powerpoint/2010/main" val="23312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Ecologists perform a study to compare lead contents in three fish ponds chosen 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nationwide. The fish ponds are tested at six different locations and the lead contents (in ppb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parts of lead per billion parts of water) are recorded. One measurement was invalid. The data are: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the Kruskal-Wallis H-test at the 5% significance level. If needed, conduct the Wilcoxon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rank-sum tests to identify which fish ponds are different in lead contents. </a:t>
            </a:r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2E5AE6A-CB4E-4F85-8892-F7ED33E8A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79097"/>
              </p:ext>
            </p:extLst>
          </p:nvPr>
        </p:nvGraphicFramePr>
        <p:xfrm>
          <a:off x="1403648" y="2204864"/>
          <a:ext cx="6095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661594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2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as follows: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We have</a:t>
                </a: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=31.5,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=74.5,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  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</a:p>
              <a:p>
                <a:pPr algn="ctr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(18)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31.5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74.5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47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−3(18)</m:t>
                        </m:r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−17</m:t>
                            </m:r>
                          </m:den>
                        </m:f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−3+(4)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=10.55809.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4C359A-A8E1-43A3-99C1-55A3D5F31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99031"/>
              </p:ext>
            </p:extLst>
          </p:nvPr>
        </p:nvGraphicFramePr>
        <p:xfrm>
          <a:off x="913766" y="1628800"/>
          <a:ext cx="6480720" cy="2612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025351893"/>
                    </a:ext>
                  </a:extLst>
                </a:gridCol>
              </a:tblGrid>
              <a:tr h="387836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9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1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9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63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36360" y="1973849"/>
            <a:ext cx="7112456" cy="626905"/>
            <a:chOff x="2972920" y="2122402"/>
            <a:chExt cx="4852575" cy="793951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505065" y="2122402"/>
              <a:ext cx="4320430" cy="779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400" b="1" dirty="0">
                  <a:solidFill>
                    <a:srgbClr val="9BB7D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34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72920" y="2122403"/>
              <a:ext cx="462842" cy="79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800" b="1" dirty="0">
                  <a:solidFill>
                    <a:srgbClr val="B3A2C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5C61437-7983-4F9B-902B-C6DC69293F3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E7DFD-67BB-40B3-B2C8-CBC20736F9D8}"/>
              </a:ext>
            </a:extLst>
          </p:cNvPr>
          <p:cNvSpPr txBox="1"/>
          <p:nvPr/>
        </p:nvSpPr>
        <p:spPr>
          <a:xfrm>
            <a:off x="498376" y="3214273"/>
            <a:ext cx="818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statistical inference is typically valid for normally distributed variables, or when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sizes are large for the Central Limit Theorem to work, or when the underlying distribution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known. Then we can construct confidence intervals, conduct hypotheses testing, and fit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A5D83-6DA7-4F3B-8973-853219D72334}"/>
              </a:ext>
            </a:extLst>
          </p:cNvPr>
          <p:cNvSpPr txBox="1"/>
          <p:nvPr/>
        </p:nvSpPr>
        <p:spPr>
          <a:xfrm>
            <a:off x="498376" y="4401034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if the sample size is small (less than 30), and/or the distribution is unknown, or the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for regression analysis clearly exhibit periodic behavior? In this case,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techniques may be used.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0A96E-7938-4746-B2EE-3BCEAC7B9A7D}"/>
              </a:ext>
            </a:extLst>
          </p:cNvPr>
          <p:cNvSpPr txBox="1"/>
          <p:nvPr/>
        </p:nvSpPr>
        <p:spPr>
          <a:xfrm>
            <a:off x="498376" y="5341573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inference based on a known distribution is sometimes referred to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because only parameters need to be estimated. In the nonparametric world, there are 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to be estimated.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A&lt;- c(3,4,4,5,7,8)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B&lt;- c(10,11,11,12,18)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C&lt;- c(4,5,6,6,9,10)</a:t>
            </a:r>
          </a:p>
          <a:p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ppb&lt;- list(sample1=A,sample2=B,sample3=C)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kruskal.test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(ppb)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Kruskal-Wallis chi-squared = 10.558, df = 2, p-value = 0.005097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very small, therefore we reject the null and conclude that not all location parameters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same. Next, we conduct the Wilcoxon rank-sum tests to see which ones are not equal.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A,B,alternative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0.008554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0.8928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0.04529</a:t>
            </a: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parameters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same whereas the one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not equal to either of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two.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72693-009A-4A73-9FF4-C9A39F3BC17D}"/>
              </a:ext>
            </a:extLst>
          </p:cNvPr>
          <p:cNvCxnSpPr/>
          <p:nvPr/>
        </p:nvCxnSpPr>
        <p:spPr>
          <a:xfrm>
            <a:off x="1835696" y="4581128"/>
            <a:ext cx="432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F4F87E-A674-4A88-9D70-1CD0FAF38860}"/>
              </a:ext>
            </a:extLst>
          </p:cNvPr>
          <p:cNvCxnSpPr/>
          <p:nvPr/>
        </p:nvCxnSpPr>
        <p:spPr>
          <a:xfrm>
            <a:off x="2915816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8C0327-8465-44A4-8396-DD9A8607273E}"/>
              </a:ext>
            </a:extLst>
          </p:cNvPr>
          <p:cNvCxnSpPr/>
          <p:nvPr/>
        </p:nvCxnSpPr>
        <p:spPr>
          <a:xfrm>
            <a:off x="4139952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AE3A9-E0B6-4AC8-A7FE-8C796FFEB3CC}"/>
              </a:ext>
            </a:extLst>
          </p:cNvPr>
          <p:cNvCxnSpPr>
            <a:cxnSpLocks/>
          </p:cNvCxnSpPr>
          <p:nvPr/>
        </p:nvCxnSpPr>
        <p:spPr>
          <a:xfrm>
            <a:off x="5292080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/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blipFill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/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blipFill>
                <a:blip r:embed="rId3"/>
                <a:stretch>
                  <a:fillRect l="-1875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/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blipFill>
                <a:blip r:embed="rId4"/>
                <a:stretch>
                  <a:fillRect l="-20408" r="-61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150997-2554-43D4-8272-59D7F53DF89F}"/>
              </a:ext>
            </a:extLst>
          </p:cNvPr>
          <p:cNvCxnSpPr>
            <a:cxnSpLocks/>
          </p:cNvCxnSpPr>
          <p:nvPr/>
        </p:nvCxnSpPr>
        <p:spPr>
          <a:xfrm flipV="1">
            <a:off x="2772540" y="4927600"/>
            <a:ext cx="1464180" cy="13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B21480-B911-4DE0-8233-6C4B1814FA4F}"/>
              </a:ext>
            </a:extLst>
          </p:cNvPr>
          <p:cNvCxnSpPr/>
          <p:nvPr/>
        </p:nvCxnSpPr>
        <p:spPr>
          <a:xfrm flipV="1">
            <a:off x="4975995" y="4920816"/>
            <a:ext cx="648072" cy="67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74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44118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Spearman Rank </a:t>
            </a:r>
            <a:b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Correlation Coefficient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83838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05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9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27634"/>
            <a:ext cx="8496944" cy="4881686"/>
          </a:xfrm>
        </p:spPr>
        <p:txBody>
          <a:bodyPr/>
          <a:lstStyle/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values in some categories. The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on an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categories have natural ordering. For example, size (XS, S, M,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L, XL), health (poor, fair, good, excellent), grades (A, B, C, D, F), education (less than high school,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school graduate, above high school).  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categorical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measured on 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natural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ordering to the categories (they can be treated as names). For instance, opinion (yes, no, don’t know),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political affiliation (democrat, republican, independent, other), religious affiliation (protestant,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catholic, orthodox, other), race (African-American, Latino, Caucasian, Asian, Pacific Islander, other). </a:t>
            </a:r>
          </a:p>
          <a:p>
            <a:endParaRPr lang="en-US" altLang="en-US" i="0" dirty="0"/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introduce point estimation and</a:t>
            </a:r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test for correlation between two ordinal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variables, and for association between two nominal variables (or one nominal and one ordinal). The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for correlation may also be carried out when one or both variables are continuous but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non-normally distributed.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</p:spPr>
            <p:txBody>
              <a:bodyPr>
                <a:no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pairs of realizations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 for continuous variables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Pearson correlation coefficient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 as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 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sz="2600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Pearson correlation coefficient is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measure of direction and strength of a linear relationship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the two variables.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coefficient was developed by Karl Pearson (1857-1936), an eminent English mathematician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statistician.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test equality to zero of the Pearson correlation coefficient, an assumption is made that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at least approximately normally distributed.</a:t>
                </a:r>
              </a:p>
              <a:p>
                <a:endParaRPr lang="en-US" altLang="en-US" sz="26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  <a:blipFill>
                <a:blip r:embed="rId2"/>
                <a:stretch>
                  <a:fillRect l="-435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0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case observations drastically deviate from normal distribution, or at least one of the variables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categorical,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 rank correlation coefficient should be computed as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nonparametric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to the Pearson correlation coefficient.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correlation coefficient is attributed to Charles Edward Spearman (1863-1945), an English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psychologist who had made many contributions to Statistics.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reference to the original publication is Spearman, C. (1904) The proof and  measurement of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association between two things,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American Journal of Psychology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15, 72 - 101.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Spearman rank correlation coefficient is defined by the same formulas as the Pearson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except that computations are done not on the raw values but on their ranks.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 and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actual observations are replaced with ranks in the computation of the Spearman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it is not a measure of linear relationship between two variables. It is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of strength and direction of </a:t>
                </a:r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relationship.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1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in the following manner. The smallest value gets a rank of one, the next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smallest, the rank of two, and so on. The largest value gets the rank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tied observations are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encountered, each of them is assigned the average of the ranks that they would receive if they were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tied. </a:t>
                </a:r>
              </a:p>
              <a:p>
                <a:endParaRPr lang="en-US" altLang="en-US" sz="4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little abuse of notation, we will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ranks of the respective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  <a:p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 we are dealing with ranks, computations are simplified tremendously. 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tied observations, the Spearman rank correlation coefficient satisfies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/>
              </a:p>
              <a:p>
                <a:endParaRPr lang="en-US" altLang="en-US" sz="400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</a:t>
                </a:r>
                <a:r>
                  <a:rPr lang="en-US" altLang="en-US" i="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en-US" i="0" dirty="0"/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so is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  <a:blipFill>
                <a:blip r:embed="rId3"/>
                <a:stretch>
                  <a:fillRect l="-35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2089-B497-41A2-AB30-CB8C9C23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81033"/>
            <a:ext cx="4650852" cy="89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4F67A-8D21-48F3-BB03-9850A1CC1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753851"/>
            <a:ext cx="5598411" cy="608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5FCDD-F513-4DF5-AE33-136D1B5B0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84084"/>
            <a:ext cx="349961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6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tied observations are present, the Spearman rank correlation coefficient is computed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manner. Let there be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ties in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Similarly,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-observations. Then the Spearman rank correlation coefficient satisfies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when ties are not present,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above formula degenerates to the previous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(with no ties).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test whether the population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zero. To this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a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or a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not ties,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exactly by listing all possibilities. In case of ties, the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an asymptotic approximation  according to which the test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an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-distribution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  <a:blipFill>
                <a:blip r:embed="rId3"/>
                <a:stretch>
                  <a:fillRect l="-285" t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3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reduction in intraocular pressure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treated (Tx) and control (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eyes was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for nine glaucoma patients. The ophthalmologist predicts that there is a positive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between the measurements. To verify the claim, we compute the Spearman rank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and test whether it is significantly larger than zero.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Tx&lt;- c(0.45, 1.95, 1.20, 0.65, 0.98, -1.98, 1.80, -0.76, 0.56)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&lt;- c(0.38, 0.90, 0.70, -0.50, 0.47, -1.30, 1.34, 0.13, -0.40)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(Tx,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, method="spearman“, alternative=“greater”)</a:t>
                </a:r>
              </a:p>
              <a:p>
                <a:endParaRPr lang="en-US" altLang="ko-KR" sz="400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0.004134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greater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0.8333333 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 &lt; 0.05, we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conclude that there is a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correlation between the measurements.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74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how to compute the correlation coefficient by hand.</a:t>
                </a:r>
                <a:endParaRPr lang="en-US" altLang="ko-KR" sz="400" dirty="0"/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 0.45  1.95  1.20  0.65  0.98  -1.98  1.80  -0.76  0.56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rank     3       9        7        5       6         1        8        2        4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0.38  0.90  0.70  -0.50  0.47  -1.30  1.34  0.13  -0.40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rank    5      8         7        2       6          1        9       4        3</a:t>
                </a:r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(3−5)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(9−8)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(7−7)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(5−2)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(6−6)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(1−1)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(8−9)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(2−4)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(4−3)</m:t>
                          </m:r>
                        </m:e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=4+1+9+1+4+1=20.</m:t>
                      </m:r>
                    </m:oMath>
                  </m:oMathPara>
                </a14:m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−9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=0.83333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8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7431" y="47006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Wilcoxon Rank-sum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02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29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Researchers in health sciences conjecture that there is a negative association between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 They survey ten adults and record the number of years that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respondents smoked cigarettes regularly and their general health condition (poor (1), fair (2),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 (3), or excellent (4)). The data are: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years&lt;- c(12, 33, 5, 3, 12, 6, 3, 0, 2, 46)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health&lt;- c(1, 2, 3, 3, 2, 2, 4, 4, 3, 1)</a:t>
                </a:r>
              </a:p>
              <a:p>
                <a:endParaRPr lang="en-US" altLang="en-US" sz="40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would need to compute the sample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data contain tied observations. R gives a warning</a:t>
                </a:r>
              </a:p>
              <a:p>
                <a:r>
                  <a:rPr lang="en-US" altLang="en-US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“Cannot compute exact p-value with ties.”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we need to lift the requirement of the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test.</a:t>
                </a:r>
              </a:p>
              <a:p>
                <a:endParaRPr lang="en-US" altLang="en-US" sz="800" dirty="0"/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(years, health, method="spearman“, alternative=“less”, exact=FALSE)</a:t>
                </a: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0.0003818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-0.8807819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/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-value&lt;0.05,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conclude that there is a negative association between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blipFill>
                <a:blip r:embed="rId3"/>
                <a:stretch>
                  <a:fillRect l="-734" t="-2206" r="-176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49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show how to calculate the correlation coefficient. </a:t>
                </a:r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12   33   5    3     12    6    3     0    2    46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rank   7.5   9   5   3.5   7.5   6   3.5   1    2    10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  1       2     3     3     2     2     4      4      3     1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ranks   1.5   4     7     7     4     4     9.5   9.5   7     1.5</a:t>
                </a:r>
              </a:p>
              <a:p>
                <a:endParaRPr lang="en-US" altLang="en-US" dirty="0">
                  <a:solidFill>
                    <a:srgbClr val="0070C0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years, there are two sets of ties of size 2 each(two 3’s and two 12’s).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=12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health, there are four sets of ties (two 1’s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4’s and three 2’s and 3’s).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sample size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=299,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estimated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−10−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299</m:t>
                              </m:r>
                            </m:e>
                          </m:d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−(12+60)/2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12+60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−10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+(12)(60)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=−0.88078.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29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4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4056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5.1.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therapist conjectures that there is a negative association between the highest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degree a husband attains and the severity of domestic violence. She surveys her next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clients and collects information on both variables. The education variable is broken into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categories: (1) less than high school, (2) high school graduate or equivalent, and (3) some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or higher. The severity of violence is measured at three levels: (1) never, (2) sometimes, and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often. The data are given below. Note that R requires that data are entered as numeric.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educ&lt;- c(2, 3, 2, 2, 3, 3, 3, 2, 1, 3, 1, 1, 2, 3, 1)</a:t>
            </a: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violence&lt;- c(1, 3, 3, 2, 1, 1, 3, 3, 3, 1, 3, 1, 2, 2, 2)</a:t>
            </a:r>
          </a:p>
          <a:p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Argue that computing the sample Spearman correlation coefficient would be the most appropriate in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case. Conduct the test. State the hypotheses, calculate the test statistic,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-value, and draw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45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variables are categorical on an ordinal scale and thus Spearman correlation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 is the most appropriate statistic in this case. 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against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educ&lt;- c(2, 3, 2, 2, 3, 3, 3, 2, 1, 3, 1, 1, 2, 3, 1)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violence&lt;- c(1, 3, 3, 2, 1, 1, 3, 3, 3, 1, 3, 1, 2, 2, 2)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(educ, violence, method="spearman", alternative="less", exact=FALSE)</a:t>
                </a:r>
              </a:p>
              <a:p>
                <a:endParaRPr lang="en-US" altLang="ko-KR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 = 0.2284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-0.2080808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=−0.2080808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negative but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-value=0.2284 &gt; 0.05 and we fail to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reject the null hypothesis. We conclude that there is no negative association between the educational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 and severity of domestic violence.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96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(continued):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the calculations for the correlation coefficient.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2      3      2      2      3        3       3       2     1        3       1     1      2      3       1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rank          7   12.5    7      7    12.5   12.5  12.5    7    2.5   12.5   2.5  2.5     7   12.5   2.5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1      3       3      2      1       1       3       3     3        1      3      1      2      2       2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rank    3  12.5  12.5   7.5    3       3    12.5  12.5  12.5    3  12.5    3     7.5   7.5    7.5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educ,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5, 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violence,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 </m:t>
                    </m:r>
                  </m:oMath>
                </a14:m>
                <a:endParaRPr lang="en-US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size is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598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sample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(598)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390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390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390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−618</m:t>
                          </m:r>
                        </m:num>
                        <m:den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2970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−0.</m:t>
                      </m:r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20808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2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Fisher Exact Test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06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61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two scenarios. The first scenario is 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are drawn from independent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populations and a categorical variable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 is observed for each individual. The frequencies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sample and every level of the variable are summarized in 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(called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two-way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table). The second  scenario is when a single sample is drawn from one population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two variables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levels, respectively, are observed for each individual. The data 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presented in the form of an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table of frequencies for each level-combination of these two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testing procedures are identical but statistical hypotheses differ. For several samples and one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variable,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equality of proportions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tested, that is, the null hypothesis is that the column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proportions  are equal across the rows (which represent samples), and the alternative hypothesis is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column  proportions are not all equal. For a single sample and two variables, the null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hypothesis is that there  is no association between the measured variables (i.e., they are</a:t>
                </a:r>
              </a:p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whereas the  alternative hypothesis states that an association exists (or that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are not independent).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6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/>
              <a:t>   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/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1</a:t>
                </a:r>
              </a:p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and one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 variable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levels&gt;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blipFill>
                <a:blip r:embed="rId2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221667" t="-104255" r="-3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321667" t="-104255" r="-2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414754" t="-104255" r="-101639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523333" t="-104255" r="-3333" b="-410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200000" r="-184091" b="-3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300000" r="-184091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08511" r="-184091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97917" r="-18409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/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2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one sample and two categorical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blipFill>
                <a:blip r:embed="rId4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192465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77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192465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225000" t="-67949" r="-305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319672" t="-67949" r="-200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426667" t="-67949" r="-103333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526667" t="-67949" r="-3333" b="-24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278723" r="-1813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386957" r="-181343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476596" r="-181343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589130" r="-18134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/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𝑟𝑜𝑤𝑠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𝑒𝑞𝑢𝑎𝑙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equality of proportions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blipFill>
                <a:blip r:embed="rId6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/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independence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blipFill>
                <a:blip r:embed="rId7"/>
                <a:stretch>
                  <a:fillRect l="-665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2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observed frequencies in each cell of the contingency table are sufficiently high, a chi-square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can be carried out in both situations. The assumption of validity of the chi-square test is that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expected count under the null hypothesis for each cell is at least 5. The expected count in a cell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as the product of the corresponding row and column totals divided by the grand total. If this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is violated and some expected counts are below 5,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Fisher exact test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used as a replacement.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Fisher exact test bears the name of Sir Ronald Aylmer Fisher (1890-1962), a famous English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statistician. He was the first who introduced this test for 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 table in his 1925 book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Methods for Research Workers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It was later extended to a general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Freeman, G.H. and Halton, J.H. (1951) Note on an Exact Treatment of Contingency, Goodness of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and Other Problems of Significance,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Biometrika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38, 141 – 149.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A5C4BBD-FB73-4356-BB97-92EC8CA75FC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1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observed counts.</a:t>
                </a:r>
              </a:p>
              <a:p>
                <a:endParaRPr lang="en-US" altLang="ko-KR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𝑟𝑜𝑤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𝑐𝑜𝑙𝑢𝑚𝑛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𝑔𝑟𝑎𝑛𝑑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expected counts.</a:t>
                </a: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Rule: if all expected values are 5 or larger, use the chi-squared test. If at least one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value is less than 5, use the Fisher exact test.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365095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10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2105" r="-377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2105" r="-27483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2105" r="-21679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2105" r="-89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161667" r="-530370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161667" r="-377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161667" r="-27483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161667" r="-21679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161667" r="-89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161667" r="-151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257377" r="-530370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257377" r="-377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257377" r="-27483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257377" r="-21679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257377" r="-89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257377" r="-1515" b="-3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363333" r="-530370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363333" r="-377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363333" r="-27483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363333" r="-21679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363333" r="-89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363333" r="-1515" b="-2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463333" r="-530370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463333" r="-377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463333" r="-27483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463333" r="-21679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463333" r="-89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463333" r="-1515" b="-1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355789" r="-377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355789" r="-27483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355789" r="-21679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355789" r="-89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3939" t="-355789" r="-1515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6A4C2-7804-406D-9A24-5C611146F6F1}"/>
              </a:ext>
            </a:extLst>
          </p:cNvPr>
          <p:cNvSpPr txBox="1"/>
          <p:nvPr/>
        </p:nvSpPr>
        <p:spPr>
          <a:xfrm>
            <a:off x="6823699" y="341384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Grand total</a:t>
            </a:r>
          </a:p>
        </p:txBody>
      </p:sp>
    </p:spTree>
    <p:extLst>
      <p:ext uri="{BB962C8B-B14F-4D97-AF65-F5344CB8AC3E}">
        <p14:creationId xmlns:p14="http://schemas.microsoft.com/office/powerpoint/2010/main" val="7949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Suppose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It is assumed that the two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are drawn from independent populations. The research question is whether the observations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from the same distribution or the distributions differ in location parameters. Typically,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 is the mean, median, or mode.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respective location parameters of the unknown distributions. We want to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sample sizes are small (less than 30) but the underlying distributions are normal, then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 a 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If the sample sizes are large (30 or above), then we can conduct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our setting, however, the sample sizes are small and the underlying distributions are unknown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need to resort to a universal method of testing statistical hypotheses that works for all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distributions. One such testing procedure is called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named after a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famous American statistician Frank Wilcoxon (1892-1965) who proposed this test in his 1945 paper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“Individual Comparisons by Ranking Methods,”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Biometrics Bulletin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1, pp. 80 - 83.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402525" cy="4881686"/>
              </a:xfrm>
              <a:blipFill>
                <a:blip r:embed="rId2"/>
                <a:stretch>
                  <a:fillRect l="-363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alculations for the Fisher exact test in a general case are too complex to be done by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hand, and are carried out by software.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testing procedure is as follows.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First, the totals are computed for each of the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columns. Second, all possible tables with the same totals are enumerated,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observing each table is computed. 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for the Fisher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is calculated as the sum of all probabilities that are less than or equal to the probability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actually observed table.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a pre-specified level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null hypothesis is not rejected.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the alternative is accepted.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give an explanation of how to compute the probability of a table with fixed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 and column totals in the case of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table. For larger sized tables, analogous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formulas may be derived.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table, and assume that the row and column totals and the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grand total are fixed.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D9797-1E6D-4742-A658-441020A4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2105"/>
            <a:ext cx="8064895" cy="35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5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an example, suppose the following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 is observed: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99F6399-6198-4460-8DE7-A3EEE430A980}" type="mathplaceholder"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 probability of this table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(5!)(11!)(6!)(10!)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(16!)(4!)(1!)(2!)(9!)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=0.0343.</m:t>
                    </m:r>
                  </m:oMath>
                </a14:m>
                <a:endParaRPr lang="en-US" altLang="en-US" sz="2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Overall, there are 6 tables with the same row and column totals. They are listed on the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slide, along with the associated probabilities.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8AC75-4A3B-49A7-9150-69EEBC2C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39" y="1556792"/>
            <a:ext cx="4318470" cy="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18763" y="1024996"/>
            <a:ext cx="7885684" cy="5485116"/>
          </a:xfrm>
        </p:spPr>
        <p:txBody>
          <a:bodyPr>
            <a:normAutofit/>
          </a:bodyPr>
          <a:lstStyle/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tables that have probabilities of 0.0343 or smaller are marked with an asterisk. The </a:t>
            </a:r>
          </a:p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the sum of these probabilities.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for the Fisher exact test in this example is 0.0343+0.0014 = 0.0357.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4596C0-1F2D-4872-947D-153C911C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24996"/>
            <a:ext cx="3735384" cy="33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024996"/>
            <a:ext cx="8195570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6.1 (equality of proportions).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clinical trial was conducted with three groups taking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medication A, medication B, or placebo. The data are given as counts of the number of subjects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experience a relief and those who didn’t.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&lt;- matrix(c(8, 2, 6, 4, 2, 8), </a:t>
            </a:r>
            <a:r>
              <a:rPr lang="en-US" altLang="en-US" dirty="0" err="1">
                <a:solidFill>
                  <a:srgbClr val="0070C0"/>
                </a:solidFill>
              </a:rPr>
              <a:t>nrow</a:t>
            </a:r>
            <a:r>
              <a:rPr lang="en-US" altLang="en-US" dirty="0">
                <a:solidFill>
                  <a:srgbClr val="0070C0"/>
                </a:solidFill>
              </a:rPr>
              <a:t> = 2, </a:t>
            </a:r>
            <a:r>
              <a:rPr lang="en-US" altLang="en-US" dirty="0" err="1">
                <a:solidFill>
                  <a:srgbClr val="0070C0"/>
                </a:solidFill>
              </a:rPr>
              <a:t>dimnames</a:t>
            </a:r>
            <a:r>
              <a:rPr lang="en-US" altLang="en-US" dirty="0">
                <a:solidFill>
                  <a:srgbClr val="0070C0"/>
                </a:solidFill>
              </a:rPr>
              <a:t> = list(relief = c('yes', 'no'), 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group=c('med. A', 'med. B', 'placebo’)))</a:t>
            </a:r>
          </a:p>
          <a:p>
            <a:endParaRPr lang="en-US" altLang="en-US" sz="40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 proportions experiencing a relief are the same in each group,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Fisher exact test by running the following R script: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0.03661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alternative hypothesis: </a:t>
            </a:r>
            <a:r>
              <a:rPr lang="en-US" altLang="en-US" dirty="0" err="1">
                <a:solidFill>
                  <a:schemeClr val="tx1"/>
                </a:solidFill>
              </a:rPr>
              <a:t>two.sided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smaller than 0.05, thus, we reject the null hypothesis and conclude that not all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proportions of subjects experiencing a relief are equal.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3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6.2 (independence).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administration of a college is interested in the increase of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a student gym. They randomly sample 15 students and record their level of daily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 (high/moderate/low) and whether they exercise in the gym (yes/no).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 &lt;- c('high', 'moderate', 'low', 'low', 'low', 'low', 'low', 'moderate', 'moderate', 'high', 'low’,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'moderate', 'moderate', 'high', 'moderate’)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 &lt;- c('no', 'no', 'yes', 'yes', 'yes', 'yes', 'no', 'yes', 'yes', 'no', 'no', 'yes', 'yes', 'yes', 'yes’)</a:t>
            </a:r>
          </a:p>
          <a:p>
            <a:endParaRPr lang="en-US" altLang="en-US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there is no association between these two variables, we conduct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Fisher exact test by running the following R script:</a:t>
            </a:r>
          </a:p>
          <a:p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&lt;- table(</a:t>
            </a:r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, </a:t>
            </a:r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0.3357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larger than 0.05, therefore, we fail to reject the null hypothesis and conclude that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association between students’ fitness level and gym utilization.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08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pilot study of a new heart valve with a total of 90 patients is conducted at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centers: in Stockholm, Washington, and Denver. Investigators suspect that patient populations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three centers differ with respect to age. The data are as follows: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or dissipate the investigators’ suspicion by conducting the Fisher exact test. Clearly state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null and the alternative hypotheses and your conclusion.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A904E-8A33-4E9F-9C1B-0228E2AE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95" y="1988840"/>
            <a:ext cx="567220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4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proportions in columns equal across rows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not all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proportions in columns are equal across rows. The run the code: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center&lt;- c('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Stockholm','Washington','Denver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age&lt;- c('20s30s','40s50s','60s','70splus')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data&lt;- matrix(c(5, 10, 13, 12, 8, 11, 4, 3, 2, 14, 8, 0),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nrow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3,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dimnames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list(center, age))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(data)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</a:rPr>
                  <a:t>p-value = 0.00154</a:t>
                </a:r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Since the </a:t>
                </a:r>
                <a:r>
                  <a:rPr lang="en-US" alt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-value is small, we reject the null and confirm the suspicion of the investigators that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populations differ with respect to age.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7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6.2.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library science specialist is wondering whether American fiction writers were more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to use pen names before the 20th century. She randomly selects 30 fiction writers, 12 of whom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before the 20th century and 18, after the 20th century, and finds that 6 of the writers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group used pen names, and 6 used their real names, whereas in the second group, 13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under a pen name and 5 used real names. Formulate statistical hypotheses that reflect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specialist’s interest. Conduct the Fisher exact test.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94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hypotheses of interest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pen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name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use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book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not independent. The following script is submitted.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names&lt;- c('pen', 'real', 'pen', 'pen', 'real', 'pen', 'pen', 'real', 'pen', 'pen', 'pen', 'pen',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'pen', 'pen', 'real', 'real', 'real', 'pen', 'pen', 'pen', 'pen', 'pen', 'real', 'pen', 'real',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'real', 'real', 'pen', 'real', 'pen')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time&lt;- c('after', 'before', 'after', 'before', 'before', 'after', 'after', 'after', 'before',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'after', 'after', 'before', 'before', 'after', 'after', 'before', 'after', 'after', 'after',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'before', 'after', 'after', 'after', 'after', 'before', 'after', 'before', 'after', 'before',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        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table(names, time)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p-value = 0.2663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0.05, hence we fail to reject the null, and conclude that American fiction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writers were not more likely to use pen names before the 20th century.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are the steps of the testing procedure. First, the samples are pooled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ranked so that the smallest observation receives the rank of 1. If two or more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tied, all of them are assigned the same rank which equals the average of the ranks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observations should have gotten if they were not tied. 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test statistic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 as the sum of the ranks assigned to the observations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smaller sample. We will assume that the first sample, the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smaller. This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be achieved by renaming samples. If the samples have equal sizes, we take the first sample.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and conclusion is drawn.</a:t>
                </a:r>
              </a:p>
              <a:p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illustrate how exact p-values are computed. Assume for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 are no tied observations. The pooled sample contains 4 observations and there are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4!=24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ways to assign ranks. The following tables contains all possibilities of rank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assignment, the test statistic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corresponding probability.</a:t>
                </a: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Loess Regression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07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27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uppose the data contain the response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we would like to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 regression model. Sometimes the relationship is not linear, or polynomial, or exponential. If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exhibit periodicity (seasonal variations, like in the picture), then none of the traditional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functions from parametric world would have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satisfactory fit to these data.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useful tool in this case is a nonparametric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of the form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where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nonparametric response function with no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explicit functional form, and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independent and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identically distributed random errors with a zero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and a constant variance. No assumption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made on the form of the probability distribution of 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’s.</a:t>
                </a: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 regression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fits the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plots a curve (or surface in three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higher dimensions) on the scatterplot.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 r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6092C-81A2-41A2-8BFF-480643EC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13018"/>
            <a:ext cx="4055988" cy="2710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E1FC5-DA87-4A27-A1A8-52E8059E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36" y="2513018"/>
            <a:ext cx="4001992" cy="27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locally estimated scatterplot smoothing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method was introduced in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Cleveland, W. 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(1979). Robust Locally Weighted Regression and Smoothing Scatterplots,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</a:t>
                </a:r>
              </a:p>
              <a:p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74, 829 - 836.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loess regression, the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of the response function at the data points is done by fitting a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 regression function in the local neighborhood of each point. The radius of the neighbor-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hoods is determined by a pre-specified fraction of data points, called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smoothing parameter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neighborhoods encompass.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polynomial regression (typically linear or quadratic) is fit by the weighted least-squares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with less weight given to points more distant from the center.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Mathematically speaking, first the value of the smoothing parameter is specified as, say,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total number of data points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points in each local neighborhood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each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a linear function is fitted through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 in the local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This linear   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is defined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 point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  <a:blipFill>
                <a:blip r:embed="rId2"/>
                <a:stretch>
                  <a:fillRect l="-363" t="-353" r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/>
              <a:t>           </a:t>
            </a:r>
            <a:r>
              <a:rPr lang="en-US" altLang="ko-KR" sz="340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4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weighted least-squares 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 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Euclidean distance, that is,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400" i="0" dirty="0" err="1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</a:t>
                </a:r>
                <a:endParaRPr lang="en-US" altLang="ko-KR" sz="4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radius of the neighborhood,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 function.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estimated at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corresponding value of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</m:oMath>
                </a14:m>
                <a:endParaRPr lang="en-US" b="1" i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only the value of the fitted intercept comes into play.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9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default weight function, R uses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tricube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optimal smoothing parameter minimizes the bias-corrected Akaike information criterion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(AICC). 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7FBA-D2DE-4AC9-9E45-1927CE91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" y="1189464"/>
            <a:ext cx="7641613" cy="1196138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D1A0B-E79C-44C0-BEDD-15758FB43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5" y="3075589"/>
            <a:ext cx="7766856" cy="13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6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onthly unemployment rates for a county have been collected over one decade. </a:t>
            </a:r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</a:rPr>
              <a:t>We plot the rates against months.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rate &lt;- c(6.0, 6.7,4.9,4.4,5.8,4.8,5.5,6.7,4.7,5.6,6.5,6.0,4.7,5.1,7.2, 6.1,7.7,5.7,7.1,4.2,5.8,5.1,6.3,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5.1,3.9,4.7,4.4,5.9,4.1,5.8,4.9,5.4,3.9,6.0,4.1,4.6,5.7,5.0,4.5,6.9,5.6,4.6,4.4,4.1,3.2,6.3,4.2,4.7,4.3,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4.3,4.5,6.7,3.9,4.6,5.8,3.8,5.5,4.7,5.0,4.2,5.0,4.5,3.7,5.5,5.4,2.6,5.0,4.9,5.7,4.3,5.3,7.1,7.5,4.1,5.1,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5.7,4.8,6.1,6.3,4.1,5.7,7.2,6.0,7.2,8.0,8.7,8.5,9.1,7.5,10.5,8.5,7.4,10.5,8.9,8.5,9.9,8.3,9.9,7.2,9.5,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10.5,11.9,11.4,8.0,10.5,11.2,9.2,9.5,10.0,10.3,9.1,8.1,7.9,9.5,10.7,8.5,9.1,8.7,9.0,8.6)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month &lt;- 1:120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plot(month, rate)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2BEE0-3195-454A-A737-E00F84F0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09285"/>
            <a:ext cx="4896544" cy="34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37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203713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linear loess regression with the AICC-optimal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library('</a:t>
            </a:r>
            <a:r>
              <a:rPr lang="en-US" altLang="en-US" sz="1400" dirty="0" err="1">
                <a:solidFill>
                  <a:srgbClr val="0070C0"/>
                </a:solidFill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</a:rPr>
              <a:t>') 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rate.loess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degree=1, criterion="</a:t>
            </a:r>
            <a:r>
              <a:rPr lang="en-US" altLang="en-US" sz="1400" dirty="0" err="1">
                <a:solidFill>
                  <a:srgbClr val="0070C0"/>
                </a:solidFill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</a:rPr>
              <a:t>rate.loess$pars$span</a:t>
            </a:r>
            <a:r>
              <a:rPr lang="en-US" altLang="en-US" sz="14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</a:rPr>
              <a:t>0.3290579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looks too smooth.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capture periodicity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30A8B-5F17-49DD-987D-57D4BA9C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570472"/>
            <a:ext cx="5085173" cy="3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6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several linear loess regression curves for different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parameters.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0.05,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0.1,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0.2,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smoothing parameter that captures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 the best is 0.1.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FC63B-6624-401E-9155-99B3303D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9" y="2404998"/>
            <a:ext cx="3390797" cy="253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434964-FF92-4DB1-B9D1-4F0964BCE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12877"/>
            <a:ext cx="3344945" cy="254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BB41A-4132-480C-90E5-13F6F4E6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18" y="4326291"/>
            <a:ext cx="3672408" cy="25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46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 fit a linear loess regression curve with a smoothing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of 1. It means that the neighborhood of each point contains 100% of the data, so a linear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is fitted through all points. </a:t>
            </a:r>
          </a:p>
          <a:p>
            <a:endParaRPr lang="en-US" sz="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1,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the fitted curve not a straight line?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 Because in the neighborhood of each point we fit a 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0A9B5-DDB8-4EA5-9BF3-E20491E3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518424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there is no explicit form of the curve that is fitted, we can only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to display predicted values.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predict(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10.5)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5.660881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quadratic loess regression with an AICC-optimal smoothing parameter.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rate.loess2&lt;- loess.as(month, rate, degree=2, criterion="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print(rate.loess2$pars$span)</a:t>
            </a: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0.5520389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is too smooth.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840A5-40EE-4C21-9634-38D48D08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45024"/>
            <a:ext cx="3960440" cy="2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2C081-C40F-4E58-8A82-560A4C27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3" y="1084896"/>
            <a:ext cx="3744416" cy="5219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/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observed test statistic. The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sign of the alternative hypothesis:</a:t>
                </a: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|)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step is to compare the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to a pre-specified significance level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typically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or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&lt;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blipFill>
                <a:blip r:embed="rId3"/>
                <a:stretch>
                  <a:fillRect l="-1303" t="-750" r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44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we fill several curves with various smoothing parameters.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=0.2,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=0.3,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curve has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 0.2.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5E221-5A81-4611-9659-56ABD831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2" y="2037006"/>
            <a:ext cx="3333123" cy="2783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20CB2-760D-417D-B0DD-A390372A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2" y="2046992"/>
            <a:ext cx="3816424" cy="283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ECF82-5F3D-48F1-83AE-0500D00A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78" y="4698968"/>
            <a:ext cx="3270575" cy="21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1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270412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7.1. </a:t>
            </a:r>
            <a:r>
              <a:rPr lang="en-US" altLang="en-US" sz="19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following table contains the population size and the total number of crimes in 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United States between 1960 and 2010.</a:t>
            </a:r>
            <a:endParaRPr lang="en-US" sz="19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millions). </a:t>
            </a: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Describe the graph.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 value of the optimal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smoothing parameter?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 much?</a:t>
            </a:r>
            <a:endParaRPr lang="en-US" altLang="ko-KR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26D02-FEAC-4F5C-9BCE-C037976C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04" y="1484785"/>
            <a:ext cx="34232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2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millions). Describe the graph.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c(179323175,182992000,185771000,188483000,191141000,193526000,195576000,197457000, … 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293656842,296507061,299398484,301621157,304374846,307006550,308745538)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c(3384200,3488000,3752200,4109500,4564600,4739400,5223500,5903400,6720200, …, 11565499,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   11401511,11251828,11160543,10762956,10329135)</a:t>
            </a:r>
          </a:p>
          <a:p>
            <a:endParaRPr lang="en-US" altLang="en-US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#rescaling variables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population/100000000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/1000000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plot(population,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a curvilinear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(roughly an upside-down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parabola) with some periodic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fluctuations.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BCA11-4066-492D-8876-4C1DCCAD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82" y="2800346"/>
            <a:ext cx="4532348" cy="37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6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of the optimal smoothing parameter?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") 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degree=1, criterion="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loess.fit$pars$span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0.3938265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B9731-FE22-4F99-87BF-CEFF44B5E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4" y="2678021"/>
            <a:ext cx="4776133" cy="39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7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much?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pred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predict(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population[length(population)])*1000000)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10768641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[length(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)]*1000000)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10329135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obs-pred</a:t>
            </a:r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-439506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4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regress on several predictors and a obtain fitted surface.</a:t>
            </a: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to loess regression is thin-plate spline (TPS). It doesn’t fit linear or quadratic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polynomials in local neighborhoods, but fits a function on all data points, and controls for how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that function should be (roughly put, how many derivatives it should have). 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More on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D929C-F217-4461-A425-3A0EE0A9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708920"/>
            <a:ext cx="3700977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8C6F-23B5-40A4-9373-7E70106D8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66" y="2707978"/>
            <a:ext cx="4032447" cy="31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The Bootstrap Method </a:t>
            </a:r>
            <a:b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of Estimation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08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78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Bootstrap Method of Estimation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40768"/>
                <a:ext cx="8424936" cy="488168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observations for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The question of interest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to estimate a statistic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underlying distribution. This statistic may be univariate such as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mean, variance, median, mode, or bivariate such as correlation coefficient. If the underlying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is known, then we can apply developed theories to find a sampling distribution and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a point estimate and confidence interval in the parametric setting. However, if nothing is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about the distribution, then nonparametric methods must be employed. One such method is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estimation method was proposed by Bradley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his paper B.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(1979). 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“Bootstrap Methods: Another Look at the Jackknife.” 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Annals of Statistics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(1): 1–26.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word “bootstrapping” refers to a task completed without external help, such as pulling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oneself out of a swamp by the straps of the boots, for instance. Indeed, when the bootstrap method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applied, all the information about the sampling distribution comes from within the sample,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any additional assumptions. </a:t>
                </a:r>
              </a:p>
              <a:p>
                <a:endParaRPr lang="en-US" altLang="en-US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40768"/>
                <a:ext cx="8424936" cy="4881686"/>
              </a:xfrm>
              <a:blipFill>
                <a:blip r:embed="rId2"/>
                <a:stretch>
                  <a:fillRect l="-651" t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13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 of estimation has a broad range of applications. This procedure may be used,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in construction of confidence intervals, hypotheses testing, and regression analysis.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Below we construct a bootstrap confidence interval, called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percentile confidence interval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algorithm prescribes to draw with replacement </a:t>
                </a:r>
                <a14:m>
                  <m:oMath xmlns:m="http://schemas.openxmlformats.org/officeDocument/2006/math"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 samples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creating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samples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 each of these samples, we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statistic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called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replicate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It can be shown that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distribution of the bootstrap replicates estimates the sampling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confidence interval for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be constructed directly based on the bootstrap replicates. Denote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empirical percentiles of the bootstrap replicates,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respectively.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percentile confidence interval for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1,000 bootstrap samples are required for a 95% confidence interval, and at least 5,000,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99% confidence interval.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  <a:blipFill>
                <a:blip r:embed="rId2"/>
                <a:stretch>
                  <a:fillRect l="-363" t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2800" dirty="0">
                <a:solidFill>
                  <a:schemeClr val="tx1"/>
                </a:solidFill>
              </a:rPr>
              <a:t>Bootstrap Confidence Interval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D4DE3546-8378-46BB-91D0-1DC022F5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5E2A991-6D5E-4F2A-836F-B4ED0736EAB9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83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4" y="1441812"/>
            <a:ext cx="8565245" cy="44151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snack bar’s daily revenues are $437.94, 387.51, 400.48, 403.16, 350.87, 408.43,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275.94, 470.83, 273.96, 423.90, 373.70, 462.77, 343.58, 425.04. The following R code produces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95%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daily revenues. </a:t>
            </a:r>
          </a:p>
          <a:p>
            <a:endParaRPr lang="en-US" dirty="0"/>
          </a:p>
          <a:p>
            <a:pPr marL="0" indent="0"/>
            <a:r>
              <a:rPr lang="en-US" altLang="en-US" dirty="0" err="1">
                <a:solidFill>
                  <a:srgbClr val="0070C0"/>
                </a:solidFill>
              </a:rPr>
              <a:t>install.packages</a:t>
            </a:r>
            <a:r>
              <a:rPr lang="en-US" altLang="en-US" dirty="0">
                <a:solidFill>
                  <a:srgbClr val="0070C0"/>
                </a:solidFill>
              </a:rPr>
              <a:t>("bootstrap")</a:t>
            </a: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revenue&lt;- c(437.94, 387.51, 400.48, 403.16,  350.87, 408.43, 275.94, 470.83, 273.96, 423.90,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373.70, 462.77, 343.58, 425.04)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(564453)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bootstrap(revenue, 1000, mean)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"purple")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c(.025, .975))</a:t>
            </a:r>
          </a:p>
          <a:p>
            <a:r>
              <a:rPr lang="en-US" dirty="0">
                <a:solidFill>
                  <a:schemeClr val="tx1"/>
                </a:solidFill>
              </a:rPr>
              <a:t>        2.5%           97.5% </a:t>
            </a:r>
          </a:p>
          <a:p>
            <a:r>
              <a:rPr lang="en-US" dirty="0">
                <a:solidFill>
                  <a:schemeClr val="tx1"/>
                </a:solidFill>
              </a:rPr>
              <a:t>356.9039     416.1176 </a:t>
            </a:r>
          </a:p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52451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89294" y="47818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10783-7145-426D-A7DD-D2616652C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99" y="3573016"/>
            <a:ext cx="3312368" cy="29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investigate the effectiveness of a student learning assistance program in a college,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 names were drawn randomly from the list of seniors who have completed the program, and,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independently, ten names were randomly selected from among those seniors who did not participate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program. The GPAs for all the students were recorded. The data and ranks are: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rank-sum test statistic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36.5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sum of the ranks for program completers. If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 is effective, GPAs should tend to be higher for completers, and so we need to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against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this case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&gt;136.5)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C035EC9-EE96-435F-A940-757701B5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348879"/>
            <a:ext cx="2671564" cy="23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4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3" y="1082142"/>
            <a:ext cx="8565245" cy="4881686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8.2. 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manager conjectures that there is a negative association between cigarette smoking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health of the company’s employees.  He randomly surveys ten employees and records the number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years that the respondents smoked cigarettes regularly and their general health condition (poor (1),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(2), good (3), or excellent (4)). The code below constructs a 99% </a:t>
            </a:r>
            <a:r>
              <a:rPr lang="en-US" altLang="en-US" sz="17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for the Spearman correlation coefficient. </a:t>
            </a:r>
          </a:p>
          <a:p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r>
              <a:rPr lang="en-US" dirty="0">
                <a:solidFill>
                  <a:srgbClr val="0070C0"/>
                </a:solidFill>
              </a:rPr>
              <a:t>years&lt;- c(12, 33, 5, 3, 12, 6, 3, 0, 2, 46)</a:t>
            </a:r>
          </a:p>
          <a:p>
            <a:r>
              <a:rPr lang="en-US" dirty="0">
                <a:solidFill>
                  <a:srgbClr val="0070C0"/>
                </a:solidFill>
              </a:rPr>
              <a:t>health&lt;- c(1, 2, 3, 3, 2, 2, 4, 4, 3, 1)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&lt;- matrix(</a:t>
            </a:r>
            <a:r>
              <a:rPr lang="en-US" dirty="0" err="1">
                <a:solidFill>
                  <a:srgbClr val="0070C0"/>
                </a:solidFill>
              </a:rPr>
              <a:t>cbind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years,health</a:t>
            </a:r>
            <a:r>
              <a:rPr lang="en-US" dirty="0">
                <a:solidFill>
                  <a:srgbClr val="0070C0"/>
                </a:solidFill>
              </a:rPr>
              <a:t>), </a:t>
            </a:r>
            <a:r>
              <a:rPr lang="en-US" dirty="0" err="1">
                <a:solidFill>
                  <a:srgbClr val="0070C0"/>
                </a:solidFill>
              </a:rPr>
              <a:t>ncol</a:t>
            </a:r>
            <a:r>
              <a:rPr lang="en-US" dirty="0">
                <a:solidFill>
                  <a:srgbClr val="0070C0"/>
                </a:solidFill>
              </a:rPr>
              <a:t>=2)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theta&lt;- function(x,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  {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 err="1">
                <a:solidFill>
                  <a:srgbClr val="0070C0"/>
                </a:solidFill>
              </a:rPr>
              <a:t>cor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[x,1],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[x,2], method="spearman")  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}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(28775)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bootstrap(1:10, 5000, theta,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"light blue")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c(.005, .995))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0.5%              99.5% </a:t>
            </a:r>
          </a:p>
          <a:p>
            <a:r>
              <a:rPr lang="en-US" dirty="0">
                <a:solidFill>
                  <a:schemeClr val="tx1"/>
                </a:solidFill>
              </a:rPr>
              <a:t>-0.9904608     -0.3886327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15147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9243" y="91570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2E671D-0EA2-4265-9DAF-A32443A1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85017"/>
            <a:ext cx="3922582" cy="37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1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213680"/>
            <a:ext cx="8402525" cy="488168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Rangers at the Yellowstone National Park recorded times (in minutes) between 15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consecutive eruptions of the Old Faithful geyser. The data are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65, 82, 84, 54, 85, 58, 79, 57, 88, 68,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76, 78, 74, 85, and 75. Construct a 95%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median time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eruptions.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eruptions&lt;- c(65, 82, 84, 54, 85, 78, 79, 87, 58, 68, 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76, 78, 74, 85, 75)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(1001222)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&lt;- bootstrap(eruptions, 1000, median)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col = "light green")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c(.025, .975))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2.5% 97.5% 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  68    82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6A8F-CF07-4894-89C4-C67E236C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49" y="2387833"/>
            <a:ext cx="3262466" cy="36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8.2.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Heights (in inches) of husbands and their wives are recorded as follows: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        c(63, 65, 62, 68, 71, 66, 70, 66, 63, 69, 66, 71,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a 99%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difference between the heights.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13680"/>
            <a:ext cx="8402525" cy="522754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c(63, 65, 62, 68, 71, 66, 70, 66, 63, 69, 66, 71,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matrix(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cbind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husband,wife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ncol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=2)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theta&lt;- function(x,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){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mean(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[x,1]-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[x,2])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endParaRPr lang="en-US" alt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(311009)</a:t>
            </a: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&lt;-bootstrap(1:20, 5000, theta,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col = "magenta")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c(.005, .995))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0.5%   99.5% 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2.25      9.10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64489-43E0-4ED3-882B-60C141D5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39" y="1988840"/>
            <a:ext cx="3904022" cy="3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6E961-5C48-4427-9034-E33550FBEAB3}"/>
              </a:ext>
            </a:extLst>
          </p:cNvPr>
          <p:cNvSpPr txBox="1"/>
          <p:nvPr/>
        </p:nvSpPr>
        <p:spPr>
          <a:xfrm>
            <a:off x="467544" y="5373216"/>
            <a:ext cx="820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Korosteleva, O. (2013).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Methods in Statistics with SAS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Chapman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Hall/CRC.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compute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R.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yes&lt;- c(3.98, 3.45, 3.66, 3.78, 3.90, 4.00, 3.78, 3.12, 3.45, 3.97)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no&lt;- c(3.42, 2.56, 2.00, 3.19, 3.00, 3.56, 3.56, 4.00, 2.78, 3.44)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yes,no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alternative="greater")</a:t>
                </a:r>
              </a:p>
              <a:p>
                <a:endParaRPr lang="en-US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81.5, p-value = 0.007767</a:t>
                </a:r>
              </a:p>
              <a:p>
                <a:endParaRPr lang="en-US" altLang="ko-KR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paired=FALSE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that the samples are independent.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alternative=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options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"greater“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“less“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two.sided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(default).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that R outputs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Indeed,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136.</m:t>
                    </m:r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5−</m:t>
                    </m:r>
                    <m:f>
                      <m:f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(10)(11)</m:t>
                        </m:r>
                      </m:num>
                      <m:den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=136.5−55=81.5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=0.007767&lt;0.01,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we reject the null at the 1% significance level, and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conclude that the program is effective.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7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15120</TotalTime>
  <Words>11280</Words>
  <Application>Microsoft Office PowerPoint</Application>
  <PresentationFormat>On-screen Show (4:3)</PresentationFormat>
  <Paragraphs>1731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Malgun Gothic</vt:lpstr>
      <vt:lpstr>Calibri Light</vt:lpstr>
      <vt:lpstr>Cambria Math</vt:lpstr>
      <vt:lpstr>굴림체</vt:lpstr>
      <vt:lpstr>Segoe UI</vt:lpstr>
      <vt:lpstr>Calibri</vt:lpstr>
      <vt:lpstr>Arial</vt:lpstr>
      <vt:lpstr>Times New Roman</vt:lpstr>
      <vt:lpstr>굴림</vt:lpstr>
      <vt:lpstr>Thorndale AMT</vt:lpstr>
      <vt:lpstr>Office 테마</vt:lpstr>
      <vt:lpstr>NONPARAMETRIC ANALYSIS: A Primer</vt:lpstr>
      <vt:lpstr>PowerPoint Presentation</vt:lpstr>
      <vt:lpstr>PowerPoint Presentation</vt:lpstr>
      <vt:lpstr>      Wilcoxon Rank-sum Test</vt:lpstr>
      <vt:lpstr>           Wilcoxon Rank-sum Test</vt:lpstr>
      <vt:lpstr>           Wilcoxon Rank-sum Test</vt:lpstr>
      <vt:lpstr>           Wilcoxon Rank-sum Test</vt:lpstr>
      <vt:lpstr>           Example of Wilcoxon Rank-sum Test</vt:lpstr>
      <vt:lpstr>           Example of Wilcoxon Rank-sum Test</vt:lpstr>
      <vt:lpstr>           Exercise for Wilcoxon Rank-sum Test</vt:lpstr>
      <vt:lpstr>           Exercise for Wilcoxon Rank-sum Test</vt:lpstr>
      <vt:lpstr>    Kolmogorov-Smirnov Test</vt:lpstr>
      <vt:lpstr>           Kolmogorov-Smirnov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Kruskal-Wallis H-test</vt:lpstr>
      <vt:lpstr>           Kruskal-Wallis H-test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Spearman Rank 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Exercise for Spearman Rank Correlation Coefficient</vt:lpstr>
      <vt:lpstr>         Exercise for Spearman Rank Correlation Coefficient</vt:lpstr>
      <vt:lpstr>         Exercise for Spearman Rank Correlation Coefficient</vt:lpstr>
      <vt:lpstr>  The Fisher Exact Test</vt:lpstr>
      <vt:lpstr>           The Fisher Exact Test</vt:lpstr>
      <vt:lpstr>           The Fisher Exact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The Loess Regression</vt:lpstr>
      <vt:lpstr>           The Loess Regression</vt:lpstr>
      <vt:lpstr>           The Loess Regression</vt:lpstr>
      <vt:lpstr>           The Loess Regression</vt:lpstr>
      <vt:lpstr>           The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Exercise for Loess Regression</vt:lpstr>
      <vt:lpstr>           Exercise for Loess Regression</vt:lpstr>
      <vt:lpstr>           Exercise for Loess Regression</vt:lpstr>
      <vt:lpstr>           Exercise for Loess Regression</vt:lpstr>
      <vt:lpstr>           More on Loess Regression</vt:lpstr>
      <vt:lpstr> The Bootstrap Method  of Estimation</vt:lpstr>
      <vt:lpstr>           Bootstrap Method of Estimation</vt:lpstr>
      <vt:lpstr>           Bootstrap Confidence Interval</vt:lpstr>
      <vt:lpstr>08</vt:lpstr>
      <vt:lpstr>08</vt:lpstr>
      <vt:lpstr>08</vt:lpstr>
      <vt:lpstr>08</vt:lpstr>
      <vt:lpstr>08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Olga Korosteleva</cp:lastModifiedBy>
  <cp:revision>229</cp:revision>
  <dcterms:created xsi:type="dcterms:W3CDTF">2010-02-01T08:03:16Z</dcterms:created>
  <dcterms:modified xsi:type="dcterms:W3CDTF">2022-01-09T00:38:54Z</dcterms:modified>
  <cp:category>www.slidemembers.com</cp:category>
</cp:coreProperties>
</file>